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r:id="rId23" roundtripDataSignature="AMtx7miZ3cuHi15A/OkTF6s86nEk30/b2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80B7E6F9-FA2A-47CA-B1B7-772A43420BBB}">
  <a:tblStyle styleId="{80B7E6F9-FA2A-47CA-B1B7-772A43420BB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11" Type="http://schemas.openxmlformats.org/officeDocument/2006/relationships/slide" Target="slides/slide5.xml"/><Relationship Id="rId22" Type="http://schemas.openxmlformats.org/officeDocument/2006/relationships/slide" Target="slides/slide16.xml"/><Relationship Id="rId10" Type="http://schemas.openxmlformats.org/officeDocument/2006/relationships/slide" Target="slides/slide4.xml"/><Relationship Id="rId21" Type="http://schemas.openxmlformats.org/officeDocument/2006/relationships/slide" Target="slides/slide15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23" Type="http://customschemas.google.com/relationships/presentationmetadata" Target="meta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1.xml"/><Relationship Id="rId19" Type="http://schemas.openxmlformats.org/officeDocument/2006/relationships/slide" Target="slides/slide13.xml"/><Relationship Id="rId6" Type="http://schemas.openxmlformats.org/officeDocument/2006/relationships/notesMaster" Target="notesMasters/notesMaster1.xml"/><Relationship Id="rId18" Type="http://schemas.openxmlformats.org/officeDocument/2006/relationships/slide" Target="slides/slide12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3495bf95cc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rPr lang="en-US"/>
              <a:t>Michelle</a:t>
            </a:r>
            <a:endParaRPr/>
          </a:p>
        </p:txBody>
      </p:sp>
      <p:sp>
        <p:nvSpPr>
          <p:cNvPr id="56" name="Google Shape;56;g3495bf95ccf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495bf95ccf_0_17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g3495bf95ccf_0_176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495bf95ccf_1_2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g3495bf95ccf_1_22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6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495bf95ccf_1_3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g3495bf95ccf_1_37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495bf95ccf_0_18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g3495bf95ccf_0_183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7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495bf95ccf_0_20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3" name="Google Shape;173;g3495bf95ccf_0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495bf95ccf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rPr lang="en-US"/>
              <a:t>Kyle</a:t>
            </a:r>
            <a:endParaRPr/>
          </a:p>
        </p:txBody>
      </p:sp>
      <p:sp>
        <p:nvSpPr>
          <p:cNvPr id="63" name="Google Shape;63;g3495bf95ccf_0_5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3495bf95ccf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rPr lang="en-US"/>
              <a:t>Eric</a:t>
            </a:r>
            <a:endParaRPr/>
          </a:p>
        </p:txBody>
      </p:sp>
      <p:sp>
        <p:nvSpPr>
          <p:cNvPr id="70" name="Google Shape;70;g3495bf95ccf_0_10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3495bf95ccf_1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g3495bf95ccf_1_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5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495bf95ccf_1_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g3495bf95ccf_1_15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495bf95ccf_0_16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g3495bf95ccf_0_163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495bf95ccf_1_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g3495bf95ccf_1_9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495bf95ccf_0_16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g3495bf95ccf_0_169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Relationship Id="rId3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9"/>
          <p:cNvSpPr txBox="1"/>
          <p:nvPr>
            <p:ph type="title"/>
          </p:nvPr>
        </p:nvSpPr>
        <p:spPr>
          <a:xfrm>
            <a:off x="457200" y="1049177"/>
            <a:ext cx="8229600" cy="8037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9"/>
          <p:cNvSpPr txBox="1"/>
          <p:nvPr>
            <p:ph idx="1" type="body"/>
          </p:nvPr>
        </p:nvSpPr>
        <p:spPr>
          <a:xfrm>
            <a:off x="457200" y="2049270"/>
            <a:ext cx="8229600" cy="40768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" name="Google Shape;18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DLCOE_logo_HWHT.png" id="21" name="Google Shape;21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0851" y="234146"/>
            <a:ext cx="2443865" cy="412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0"/>
          <p:cNvSpPr txBox="1"/>
          <p:nvPr>
            <p:ph type="ctrTitle"/>
          </p:nvPr>
        </p:nvSpPr>
        <p:spPr>
          <a:xfrm>
            <a:off x="3969582" y="2130425"/>
            <a:ext cx="4488617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10"/>
          <p:cNvSpPr txBox="1"/>
          <p:nvPr>
            <p:ph idx="1" type="subTitle"/>
          </p:nvPr>
        </p:nvSpPr>
        <p:spPr>
          <a:xfrm>
            <a:off x="3124200" y="3886200"/>
            <a:ext cx="5333999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r">
              <a:spcBef>
                <a:spcPts val="56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5" name="Google Shape;25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1"/>
          <p:cNvSpPr txBox="1"/>
          <p:nvPr>
            <p:ph idx="1" type="body"/>
          </p:nvPr>
        </p:nvSpPr>
        <p:spPr>
          <a:xfrm>
            <a:off x="457200" y="1975644"/>
            <a:ext cx="4038600" cy="41505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0" name="Google Shape;30;p11"/>
          <p:cNvSpPr txBox="1"/>
          <p:nvPr>
            <p:ph idx="2" type="body"/>
          </p:nvPr>
        </p:nvSpPr>
        <p:spPr>
          <a:xfrm>
            <a:off x="4648200" y="1975644"/>
            <a:ext cx="4038600" cy="41505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1" name="Google Shape;31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4" name="Google Shape;34;p11"/>
          <p:cNvSpPr txBox="1"/>
          <p:nvPr>
            <p:ph type="title"/>
          </p:nvPr>
        </p:nvSpPr>
        <p:spPr>
          <a:xfrm>
            <a:off x="457200" y="1049177"/>
            <a:ext cx="8229600" cy="8037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2"/>
          <p:cNvSpPr txBox="1"/>
          <p:nvPr>
            <p:ph type="title"/>
          </p:nvPr>
        </p:nvSpPr>
        <p:spPr>
          <a:xfrm>
            <a:off x="457200" y="2900649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1" sz="4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3"/>
          <p:cNvSpPr txBox="1"/>
          <p:nvPr>
            <p:ph type="title"/>
          </p:nvPr>
        </p:nvSpPr>
        <p:spPr>
          <a:xfrm>
            <a:off x="457200" y="1066968"/>
            <a:ext cx="3008313" cy="73688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3"/>
          <p:cNvSpPr txBox="1"/>
          <p:nvPr>
            <p:ph idx="1" type="body"/>
          </p:nvPr>
        </p:nvSpPr>
        <p:spPr>
          <a:xfrm>
            <a:off x="3575050" y="1073720"/>
            <a:ext cx="5111750" cy="5052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b="1" sz="28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43" name="Google Shape;43;p13"/>
          <p:cNvSpPr txBox="1"/>
          <p:nvPr>
            <p:ph idx="2" type="body"/>
          </p:nvPr>
        </p:nvSpPr>
        <p:spPr>
          <a:xfrm>
            <a:off x="457200" y="1803850"/>
            <a:ext cx="3008313" cy="43223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44" name="Google Shape;44;p1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1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1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4"/>
          <p:cNvSpPr txBox="1"/>
          <p:nvPr>
            <p:ph type="title"/>
          </p:nvPr>
        </p:nvSpPr>
        <p:spPr>
          <a:xfrm>
            <a:off x="457200" y="1196430"/>
            <a:ext cx="2573672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sz="1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14"/>
          <p:cNvSpPr/>
          <p:nvPr>
            <p:ph idx="2" type="pic"/>
          </p:nvPr>
        </p:nvSpPr>
        <p:spPr>
          <a:xfrm>
            <a:off x="3200400" y="1196430"/>
            <a:ext cx="5486400" cy="4850287"/>
          </a:xfrm>
          <a:prstGeom prst="rect">
            <a:avLst/>
          </a:prstGeom>
          <a:noFill/>
          <a:ln>
            <a:noFill/>
          </a:ln>
        </p:spPr>
      </p:sp>
      <p:sp>
        <p:nvSpPr>
          <p:cNvPr id="50" name="Google Shape;50;p14"/>
          <p:cNvSpPr txBox="1"/>
          <p:nvPr>
            <p:ph idx="1" type="body"/>
          </p:nvPr>
        </p:nvSpPr>
        <p:spPr>
          <a:xfrm>
            <a:off x="457200" y="1768043"/>
            <a:ext cx="2573672" cy="42786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" name="Google Shape;51;p1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8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png"/><Relationship Id="rId4" Type="http://schemas.openxmlformats.org/officeDocument/2006/relationships/image" Target="../media/image1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Relationship Id="rId4" Type="http://schemas.openxmlformats.org/officeDocument/2006/relationships/image" Target="../media/image2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3.png"/><Relationship Id="rId4" Type="http://schemas.openxmlformats.org/officeDocument/2006/relationships/image" Target="../media/image1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2.png"/><Relationship Id="rId4" Type="http://schemas.openxmlformats.org/officeDocument/2006/relationships/image" Target="../media/image25.png"/><Relationship Id="rId5" Type="http://schemas.openxmlformats.org/officeDocument/2006/relationships/image" Target="../media/image24.png"/><Relationship Id="rId6" Type="http://schemas.openxmlformats.org/officeDocument/2006/relationships/image" Target="../media/image1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7.jpg"/><Relationship Id="rId4" Type="http://schemas.openxmlformats.org/officeDocument/2006/relationships/image" Target="../media/image18.png"/><Relationship Id="rId5" Type="http://schemas.openxmlformats.org/officeDocument/2006/relationships/image" Target="../media/image26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12.png"/><Relationship Id="rId11" Type="http://schemas.openxmlformats.org/officeDocument/2006/relationships/image" Target="../media/image20.png"/><Relationship Id="rId10" Type="http://schemas.openxmlformats.org/officeDocument/2006/relationships/image" Target="../media/image9.png"/><Relationship Id="rId9" Type="http://schemas.openxmlformats.org/officeDocument/2006/relationships/image" Target="../media/image5.png"/><Relationship Id="rId5" Type="http://schemas.openxmlformats.org/officeDocument/2006/relationships/image" Target="../media/image7.png"/><Relationship Id="rId6" Type="http://schemas.openxmlformats.org/officeDocument/2006/relationships/image" Target="../media/image13.png"/><Relationship Id="rId7" Type="http://schemas.openxmlformats.org/officeDocument/2006/relationships/image" Target="../media/image17.png"/><Relationship Id="rId8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3495bf95ccf_0_0"/>
          <p:cNvSpPr txBox="1"/>
          <p:nvPr>
            <p:ph type="ctrTitle"/>
          </p:nvPr>
        </p:nvSpPr>
        <p:spPr>
          <a:xfrm>
            <a:off x="564000" y="3814625"/>
            <a:ext cx="8365500" cy="229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46639"/>
              <a:buFont typeface="Arial"/>
              <a:buNone/>
            </a:pPr>
            <a:r>
              <a:rPr lang="en-US"/>
              <a:t>ECEN 404 Final Presentation</a:t>
            </a:r>
            <a:br>
              <a:rPr lang="en-US"/>
            </a:br>
            <a:r>
              <a:rPr lang="en-US"/>
              <a:t>Team 61 - Smart Home Automation</a:t>
            </a:r>
            <a:br>
              <a:rPr lang="en-US"/>
            </a:br>
            <a:r>
              <a:rPr lang="en-US"/>
              <a:t>Nick Tool, Tyler Mayou, Matthew McLean</a:t>
            </a:r>
            <a:br>
              <a:rPr lang="en-US"/>
            </a:br>
            <a:r>
              <a:rPr lang="en-US"/>
              <a:t>TA: Fahrettin Ay</a:t>
            </a:r>
            <a:br>
              <a:rPr lang="en-US"/>
            </a:br>
            <a:r>
              <a:rPr lang="en-US"/>
              <a:t>Sponsor: Souryendu Das</a:t>
            </a:r>
            <a:endParaRPr sz="2455"/>
          </a:p>
        </p:txBody>
      </p:sp>
      <p:pic>
        <p:nvPicPr>
          <p:cNvPr descr="DLCOE_logo_HWHT.png" id="59" name="Google Shape;59;g3495bf95ccf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44000" y="1105318"/>
            <a:ext cx="3114199" cy="525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g3495bf95ccf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795125"/>
            <a:ext cx="5132872" cy="2673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495bf95ccf_0_176"/>
          <p:cNvSpPr txBox="1"/>
          <p:nvPr>
            <p:ph type="title"/>
          </p:nvPr>
        </p:nvSpPr>
        <p:spPr>
          <a:xfrm>
            <a:off x="457200" y="84892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/>
              <a:t>Engineering Design Accomplishments</a:t>
            </a:r>
            <a:endParaRPr/>
          </a:p>
        </p:txBody>
      </p:sp>
      <p:sp>
        <p:nvSpPr>
          <p:cNvPr id="130" name="Google Shape;130;g3495bf95ccf_0_176"/>
          <p:cNvSpPr txBox="1"/>
          <p:nvPr>
            <p:ph idx="1" type="body"/>
          </p:nvPr>
        </p:nvSpPr>
        <p:spPr>
          <a:xfrm>
            <a:off x="381013" y="1479422"/>
            <a:ext cx="8229600" cy="46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09880" lvl="0" marL="342900" rtl="0" algn="l"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-US" sz="2200"/>
              <a:t>Tested and Validated: </a:t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</p:txBody>
      </p:sp>
      <p:graphicFrame>
        <p:nvGraphicFramePr>
          <p:cNvPr id="131" name="Google Shape;131;g3495bf95ccf_0_176"/>
          <p:cNvGraphicFramePr/>
          <p:nvPr/>
        </p:nvGraphicFramePr>
        <p:xfrm>
          <a:off x="502613" y="1815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{80B7E6F9-FA2A-47CA-B1B7-772A43420BBB}</a:tableStyleId>
              </a:tblPr>
              <a:tblGrid>
                <a:gridCol w="1627750"/>
                <a:gridCol w="1627750"/>
                <a:gridCol w="1627750"/>
                <a:gridCol w="1627750"/>
                <a:gridCol w="1627750"/>
              </a:tblGrid>
              <a:tr h="672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u="sng"/>
                        <a:t>Device</a:t>
                      </a:r>
                      <a:endParaRPr b="1" u="sng"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u="sng"/>
                        <a:t>LED</a:t>
                      </a:r>
                      <a:endParaRPr b="1" u="sng"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u="sng"/>
                        <a:t>Light Bulb/Relay</a:t>
                      </a:r>
                      <a:endParaRPr b="1" u="sng"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u="sng"/>
                        <a:t>Mini Speaker</a:t>
                      </a:r>
                      <a:endParaRPr b="1" u="sng"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u="sng"/>
                        <a:t>Temperature Sensor </a:t>
                      </a:r>
                      <a:r>
                        <a:rPr b="1" lang="en-US" sz="1300" u="sng"/>
                        <a:t>(DHT11)</a:t>
                      </a:r>
                      <a:endParaRPr b="1" sz="1300" u="sng"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83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Testing/ Validation Results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On/off function 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Brightness function: 25% increment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Controllable from Web App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On/off function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Controllable from Web App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On/off function  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Volume function: 10% increment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Controllable from Web App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Reads: Temperature in degrees Fahrenheit  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Humidity in percent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00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MQTT Communication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Subscribes to backend broker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Receives message: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topic/data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Ex: “device/led”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“LIGHT_ON”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Subscribes to backend broker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Receives message: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topic/data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Ex: “device/relay”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“LIGHT_OFF”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Subscribes to backend broker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Receives message: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topic/data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Ex: “device/speaker”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>
                          <a:solidFill>
                            <a:schemeClr val="dk1"/>
                          </a:solidFill>
                        </a:rPr>
                        <a:t>“SPEAKER_VOLUME:50”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*Still in testing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Will publish payload to backend 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Ex: 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“device/thermo”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“temperature:72”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495bf95ccf_1_22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/>
              <a:t>Integrated System Results</a:t>
            </a:r>
            <a:endParaRPr/>
          </a:p>
        </p:txBody>
      </p:sp>
      <p:sp>
        <p:nvSpPr>
          <p:cNvPr id="137" name="Google Shape;137;g3495bf95ccf_1_22"/>
          <p:cNvSpPr txBox="1"/>
          <p:nvPr>
            <p:ph idx="1" type="body"/>
          </p:nvPr>
        </p:nvSpPr>
        <p:spPr>
          <a:xfrm>
            <a:off x="457200" y="2049270"/>
            <a:ext cx="8229600" cy="46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2 Scenarios:</a:t>
            </a:r>
            <a:endParaRPr sz="2800"/>
          </a:p>
          <a:p>
            <a:pPr indent="-3492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 sz="2800"/>
              <a:t>1: Getting home, you want to turn on the lights in your house and change the brightness.</a:t>
            </a:r>
            <a:endParaRPr sz="2800"/>
          </a:p>
          <a:p>
            <a:pPr indent="-349250" lvl="1" marL="742950" rtl="0" algn="l">
              <a:spcBef>
                <a:spcPts val="560"/>
              </a:spcBef>
              <a:spcAft>
                <a:spcPts val="0"/>
              </a:spcAft>
              <a:buSzPts val="2800"/>
              <a:buChar char="–"/>
            </a:pPr>
            <a:r>
              <a:rPr lang="en-US" sz="2800"/>
              <a:t>2: Your house is quiet and you want to listen to some music.</a:t>
            </a:r>
            <a:endParaRPr sz="28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6"/>
          <p:cNvSpPr txBox="1"/>
          <p:nvPr>
            <p:ph type="title"/>
          </p:nvPr>
        </p:nvSpPr>
        <p:spPr>
          <a:xfrm>
            <a:off x="457200" y="1049177"/>
            <a:ext cx="8229600" cy="8037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/>
              <a:t>Integrated System Results</a:t>
            </a:r>
            <a:endParaRPr/>
          </a:p>
        </p:txBody>
      </p:sp>
      <p:sp>
        <p:nvSpPr>
          <p:cNvPr id="143" name="Google Shape;143;p6"/>
          <p:cNvSpPr txBox="1"/>
          <p:nvPr>
            <p:ph idx="1" type="body"/>
          </p:nvPr>
        </p:nvSpPr>
        <p:spPr>
          <a:xfrm>
            <a:off x="457200" y="2049270"/>
            <a:ext cx="8229600" cy="46372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t/>
            </a:r>
            <a:endParaRPr sz="2800"/>
          </a:p>
        </p:txBody>
      </p:sp>
      <p:pic>
        <p:nvPicPr>
          <p:cNvPr id="144" name="Google Shape;144;p6" title="networkOutputLED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852931"/>
            <a:ext cx="9143999" cy="26005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6" title="consoleOutputLED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13475" y="4708325"/>
            <a:ext cx="5875601" cy="1814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495bf95ccf_1_37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/>
              <a:t>Integrated System Results</a:t>
            </a:r>
            <a:endParaRPr/>
          </a:p>
        </p:txBody>
      </p:sp>
      <p:sp>
        <p:nvSpPr>
          <p:cNvPr id="151" name="Google Shape;151;g3495bf95ccf_1_37"/>
          <p:cNvSpPr txBox="1"/>
          <p:nvPr>
            <p:ph idx="1" type="body"/>
          </p:nvPr>
        </p:nvSpPr>
        <p:spPr>
          <a:xfrm>
            <a:off x="457200" y="2049270"/>
            <a:ext cx="8229600" cy="46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t/>
            </a:r>
            <a:endParaRPr sz="2800"/>
          </a:p>
        </p:txBody>
      </p:sp>
      <p:pic>
        <p:nvPicPr>
          <p:cNvPr id="152" name="Google Shape;152;g3495bf95ccf_1_37" title="networkOutputSpeaker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776343"/>
            <a:ext cx="9144001" cy="33053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g3495bf95ccf_1_37" title="consoleOutputSpeaker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55000" y="5568175"/>
            <a:ext cx="4434000" cy="103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495bf95ccf_0_183"/>
          <p:cNvSpPr txBox="1"/>
          <p:nvPr>
            <p:ph type="title"/>
          </p:nvPr>
        </p:nvSpPr>
        <p:spPr>
          <a:xfrm>
            <a:off x="457200" y="6987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/>
              <a:t>Integrated System Results</a:t>
            </a:r>
            <a:endParaRPr/>
          </a:p>
        </p:txBody>
      </p:sp>
      <p:pic>
        <p:nvPicPr>
          <p:cNvPr id="159" name="Google Shape;159;g3495bf95ccf_0_1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7375" y="1502475"/>
            <a:ext cx="4166075" cy="171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g3495bf95ccf_0_1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2675" y="3256288"/>
            <a:ext cx="3655474" cy="258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g3495bf95ccf_0_18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72675" y="5843650"/>
            <a:ext cx="3655475" cy="900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g3495bf95ccf_0_18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39450" y="1338625"/>
            <a:ext cx="2997326" cy="5460025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g3495bf95ccf_0_183"/>
          <p:cNvSpPr txBox="1"/>
          <p:nvPr/>
        </p:nvSpPr>
        <p:spPr>
          <a:xfrm>
            <a:off x="113475" y="1858825"/>
            <a:ext cx="5040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1.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164" name="Google Shape;164;g3495bf95ccf_0_183"/>
          <p:cNvSpPr txBox="1"/>
          <p:nvPr/>
        </p:nvSpPr>
        <p:spPr>
          <a:xfrm>
            <a:off x="4882200" y="1558500"/>
            <a:ext cx="357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2.</a:t>
            </a: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7"/>
          <p:cNvSpPr txBox="1"/>
          <p:nvPr>
            <p:ph type="title"/>
          </p:nvPr>
        </p:nvSpPr>
        <p:spPr>
          <a:xfrm>
            <a:off x="457200" y="1049177"/>
            <a:ext cx="8229600" cy="8037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/>
              <a:t>Conclusions</a:t>
            </a:r>
            <a:endParaRPr/>
          </a:p>
        </p:txBody>
      </p:sp>
      <p:sp>
        <p:nvSpPr>
          <p:cNvPr id="170" name="Google Shape;170;p7"/>
          <p:cNvSpPr txBox="1"/>
          <p:nvPr>
            <p:ph idx="1" type="body"/>
          </p:nvPr>
        </p:nvSpPr>
        <p:spPr>
          <a:xfrm>
            <a:off x="457200" y="2049270"/>
            <a:ext cx="8229600" cy="46372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System Changes: </a:t>
            </a:r>
            <a:endParaRPr/>
          </a:p>
          <a:p>
            <a:pPr indent="-361950" lvl="1" marL="7429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–"/>
            </a:pPr>
            <a:r>
              <a:rPr lang="en-US" sz="2200"/>
              <a:t>Public IP instead of private</a:t>
            </a:r>
            <a:endParaRPr sz="2200"/>
          </a:p>
          <a:p>
            <a:pPr indent="-361950" lvl="1" marL="7429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–"/>
            </a:pPr>
            <a:r>
              <a:rPr lang="en-US" sz="2200"/>
              <a:t>BT communication switched to MQTT</a:t>
            </a:r>
            <a:endParaRPr sz="2200"/>
          </a:p>
          <a:p>
            <a:pPr indent="-361950" lvl="1" marL="742950" rtl="0" algn="l">
              <a:spcBef>
                <a:spcPts val="0"/>
              </a:spcBef>
              <a:spcAft>
                <a:spcPts val="0"/>
              </a:spcAft>
              <a:buSzPts val="3000"/>
              <a:buChar char="–"/>
            </a:pPr>
            <a:r>
              <a:rPr lang="en-US" sz="2200"/>
              <a:t>Addition of light bulb/relay</a:t>
            </a:r>
            <a:endParaRPr sz="2200"/>
          </a:p>
          <a:p>
            <a:pPr indent="-361950" lvl="1" marL="742950" rtl="0" algn="l">
              <a:spcBef>
                <a:spcPts val="0"/>
              </a:spcBef>
              <a:spcAft>
                <a:spcPts val="0"/>
              </a:spcAft>
              <a:buSzPts val="3000"/>
              <a:buChar char="–"/>
            </a:pPr>
            <a:r>
              <a:rPr lang="en-US" sz="2200"/>
              <a:t>Upgraded power supply</a:t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Current Status:</a:t>
            </a:r>
            <a:endParaRPr/>
          </a:p>
          <a:p>
            <a:pPr indent="-311150" lvl="1" marL="742950" rtl="0" algn="l">
              <a:spcBef>
                <a:spcPts val="640"/>
              </a:spcBef>
              <a:spcAft>
                <a:spcPts val="0"/>
              </a:spcAft>
              <a:buSzPts val="2200"/>
              <a:buChar char="–"/>
            </a:pPr>
            <a:r>
              <a:rPr lang="en-US" sz="2200"/>
              <a:t>Full Integration with web/mobile app complete, working on debugging temperature sensor communication</a:t>
            </a:r>
            <a:endParaRPr sz="2200"/>
          </a:p>
          <a:p>
            <a:pPr indent="-311150" lvl="1" marL="742950" rtl="0" algn="l">
              <a:spcBef>
                <a:spcPts val="640"/>
              </a:spcBef>
              <a:spcAft>
                <a:spcPts val="0"/>
              </a:spcAft>
              <a:buSzPts val="2200"/>
              <a:buChar char="–"/>
            </a:pPr>
            <a:r>
              <a:rPr lang="en-US" sz="2200"/>
              <a:t>Website &amp; Hardware fully validated for lights and speaker, still need to test/validate mobile app. </a:t>
            </a:r>
            <a:endParaRPr sz="2200"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3495bf95ccf_0_201"/>
          <p:cNvSpPr txBox="1"/>
          <p:nvPr>
            <p:ph idx="1" type="body"/>
          </p:nvPr>
        </p:nvSpPr>
        <p:spPr>
          <a:xfrm>
            <a:off x="457200" y="1608545"/>
            <a:ext cx="8229600" cy="40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 b="1"/>
          </a:p>
          <a:p>
            <a:pPr indent="0" lvl="0" marL="0" rtl="0" algn="ctr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 b="1"/>
          </a:p>
          <a:p>
            <a:pPr indent="0" lvl="0" marL="0" rtl="0" algn="ctr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b="1" lang="en-US"/>
              <a:t>Thanks and Gig ‘em</a:t>
            </a:r>
            <a:endParaRPr b="1"/>
          </a:p>
        </p:txBody>
      </p:sp>
      <p:graphicFrame>
        <p:nvGraphicFramePr>
          <p:cNvPr id="176" name="Google Shape;176;g3495bf95ccf_0_201"/>
          <p:cNvGraphicFramePr/>
          <p:nvPr/>
        </p:nvGraphicFramePr>
        <p:xfrm>
          <a:off x="952500" y="2286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{80B7E6F9-FA2A-47CA-B1B7-772A43420BBB}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u="sng"/>
                        <a:t>Operation</a:t>
                      </a:r>
                      <a:endParaRPr b="1" u="sng"/>
                    </a:p>
                  </a:txBody>
                  <a:tcPr marT="91425" marB="91425" marR="91425" marL="91425">
                    <a:lnL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u="sng"/>
                        <a:t>Time To Execute</a:t>
                      </a:r>
                      <a:endParaRPr b="1" u="sng"/>
                    </a:p>
                  </a:txBody>
                  <a:tcPr marT="91425" marB="91425" marR="91425" marL="91425">
                    <a:lnL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Load Page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~100 ms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Load Devices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~100 ms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Change Device Status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~200 ms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Add/Delete Device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~200 ms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Login/Sign Up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~300 ms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Change Username/Password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~250 ms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495bf95ccf_0_51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/>
              <a:t>Project Summary</a:t>
            </a:r>
            <a:endParaRPr/>
          </a:p>
        </p:txBody>
      </p:sp>
      <p:sp>
        <p:nvSpPr>
          <p:cNvPr id="66" name="Google Shape;66;g3495bf95ccf_0_51"/>
          <p:cNvSpPr txBox="1"/>
          <p:nvPr>
            <p:ph idx="1" type="body"/>
          </p:nvPr>
        </p:nvSpPr>
        <p:spPr>
          <a:xfrm>
            <a:off x="457200" y="2049275"/>
            <a:ext cx="4532100" cy="46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1800" u="sng"/>
              <a:t>The Problem</a:t>
            </a:r>
            <a:r>
              <a:rPr lang="en-US" sz="1800"/>
              <a:t>: “Smart home systems are often composed of many different components from different companies. This can make it very difficult for a user to combine devices and implement a fully functional system for their own personal living or working space.”</a:t>
            </a:r>
            <a:endParaRPr sz="180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1800" u="sng"/>
              <a:t>Our Goal</a:t>
            </a:r>
            <a:r>
              <a:rPr lang="en-US" sz="1800"/>
              <a:t>: “Develop a basic smart home automation system that allows users to control a few essential home appliances (like lights and speakers) via a mobile app and a simple web interface. The system will use non-IoT devices and a local server and online database.”</a:t>
            </a:r>
            <a:endParaRPr sz="2600"/>
          </a:p>
        </p:txBody>
      </p:sp>
      <p:pic>
        <p:nvPicPr>
          <p:cNvPr id="67" name="Google Shape;67;g3495bf95ccf_0_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84112" y="2636000"/>
            <a:ext cx="3855698" cy="2008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495bf95ccf_0_108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/>
              <a:t>Integrated System Diagram </a:t>
            </a:r>
            <a:endParaRPr/>
          </a:p>
        </p:txBody>
      </p:sp>
      <p:sp>
        <p:nvSpPr>
          <p:cNvPr id="73" name="Google Shape;73;g3495bf95ccf_0_108"/>
          <p:cNvSpPr txBox="1"/>
          <p:nvPr/>
        </p:nvSpPr>
        <p:spPr>
          <a:xfrm>
            <a:off x="781825" y="6340800"/>
            <a:ext cx="1867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74" name="Google Shape;74;g3495bf95ccf_0_108"/>
          <p:cNvPicPr preferRelativeResize="0"/>
          <p:nvPr/>
        </p:nvPicPr>
        <p:blipFill rotWithShape="1">
          <a:blip r:embed="rId3">
            <a:alphaModFix/>
          </a:blip>
          <a:srcRect b="26959" l="0" r="0" t="0"/>
          <a:stretch/>
        </p:blipFill>
        <p:spPr>
          <a:xfrm>
            <a:off x="5391650" y="2854425"/>
            <a:ext cx="3654198" cy="3486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g3495bf95ccf_0_1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878160"/>
            <a:ext cx="4587137" cy="4437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g3495bf95ccf_0_108" title="IMG_1682.HEIC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46200" y="4122951"/>
            <a:ext cx="2145449" cy="2735048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g3495bf95ccf_0_108"/>
          <p:cNvSpPr txBox="1"/>
          <p:nvPr/>
        </p:nvSpPr>
        <p:spPr>
          <a:xfrm>
            <a:off x="3721325" y="1959925"/>
            <a:ext cx="42162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1600">
                <a:solidFill>
                  <a:schemeClr val="dk1"/>
                </a:solidFill>
              </a:rPr>
              <a:t>IoT Hardware and Raspberry PI communicate using MQTT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78" name="Google Shape;78;g3495bf95ccf_0_108"/>
          <p:cNvSpPr txBox="1"/>
          <p:nvPr/>
        </p:nvSpPr>
        <p:spPr>
          <a:xfrm>
            <a:off x="713750" y="6340775"/>
            <a:ext cx="2449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Conceptual Design</a:t>
            </a: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495bf95ccf_1_0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/>
              <a:t>Integrated Project Interface</a:t>
            </a:r>
            <a:endParaRPr/>
          </a:p>
        </p:txBody>
      </p:sp>
      <p:sp>
        <p:nvSpPr>
          <p:cNvPr id="84" name="Google Shape;84;g3495bf95ccf_1_0"/>
          <p:cNvSpPr txBox="1"/>
          <p:nvPr>
            <p:ph idx="1" type="body"/>
          </p:nvPr>
        </p:nvSpPr>
        <p:spPr>
          <a:xfrm>
            <a:off x="457200" y="2049270"/>
            <a:ext cx="8229600" cy="46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t/>
            </a:r>
            <a:endParaRPr/>
          </a:p>
        </p:txBody>
      </p:sp>
      <p:pic>
        <p:nvPicPr>
          <p:cNvPr id="85" name="Google Shape;85;g3495bf95ccf_1_0" title="loginpag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" y="2049275"/>
            <a:ext cx="4905375" cy="409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g3495bf95ccf_1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27675" y="1706200"/>
            <a:ext cx="3584935" cy="515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5"/>
          <p:cNvSpPr txBox="1"/>
          <p:nvPr>
            <p:ph type="title"/>
          </p:nvPr>
        </p:nvSpPr>
        <p:spPr>
          <a:xfrm>
            <a:off x="457200" y="1049177"/>
            <a:ext cx="8229600" cy="8037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/>
              <a:t>Engineering Design Accomplishments</a:t>
            </a:r>
            <a:endParaRPr/>
          </a:p>
        </p:txBody>
      </p:sp>
      <p:pic>
        <p:nvPicPr>
          <p:cNvPr id="92" name="Google Shape;92;p5" title="final_Presentation_thermo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5608" y="1852925"/>
            <a:ext cx="1229199" cy="222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5" title="final_Presentation_usage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03437" y="4248625"/>
            <a:ext cx="1216616" cy="222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5" title="final_Presentation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23176" y="4248624"/>
            <a:ext cx="1293517" cy="2319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5" title="final_Presentation_dash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97372" y="1919724"/>
            <a:ext cx="1229201" cy="2204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5" title="final_Presentation_Login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790675" y="1928500"/>
            <a:ext cx="1221825" cy="218731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5" title="final_Presentation_settings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612450" y="4267363"/>
            <a:ext cx="1293525" cy="2282363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5" title="final_Presentation_signup.png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48201" y="4294246"/>
            <a:ext cx="1201875" cy="2137317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5" title="final_Presentation_sound.png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975875" y="1946600"/>
            <a:ext cx="1229200" cy="21511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5" title="final_Presentation_start.png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18875" y="1852932"/>
            <a:ext cx="1229200" cy="21660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3495bf95ccf_1_15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/>
              <a:t>Engineering Design Accomplishments</a:t>
            </a:r>
            <a:endParaRPr/>
          </a:p>
        </p:txBody>
      </p:sp>
      <p:sp>
        <p:nvSpPr>
          <p:cNvPr id="106" name="Google Shape;106;g3495bf95ccf_1_15"/>
          <p:cNvSpPr txBox="1"/>
          <p:nvPr/>
        </p:nvSpPr>
        <p:spPr>
          <a:xfrm>
            <a:off x="457200" y="1961725"/>
            <a:ext cx="9107100" cy="45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258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>
                <a:solidFill>
                  <a:schemeClr val="dk1"/>
                </a:solidFill>
              </a:rPr>
              <a:t>Designed Mobile and Web App Frontend</a:t>
            </a:r>
            <a:endParaRPr sz="2400">
              <a:solidFill>
                <a:schemeClr val="dk1"/>
              </a:solidFill>
            </a:endParaRPr>
          </a:p>
          <a:p>
            <a:pPr indent="-285750" lvl="1" marL="7429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</a:pPr>
            <a:r>
              <a:rPr lang="en-US" sz="1800">
                <a:solidFill>
                  <a:schemeClr val="dk1"/>
                </a:solidFill>
              </a:rPr>
              <a:t>Kotlin for an android mobile app</a:t>
            </a:r>
            <a:endParaRPr sz="1800">
              <a:solidFill>
                <a:schemeClr val="dk1"/>
              </a:solidFill>
            </a:endParaRPr>
          </a:p>
          <a:p>
            <a:pPr indent="-285750" lvl="1" marL="7429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</a:pPr>
            <a:r>
              <a:rPr lang="en-US" sz="1800">
                <a:solidFill>
                  <a:schemeClr val="dk1"/>
                </a:solidFill>
              </a:rPr>
              <a:t>HTML,CSS,JS,PHP for Web app</a:t>
            </a:r>
            <a:endParaRPr sz="1800">
              <a:solidFill>
                <a:schemeClr val="dk1"/>
              </a:solidFill>
            </a:endParaRPr>
          </a:p>
          <a:p>
            <a:pPr indent="-285750" lvl="1" marL="7429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</a:pPr>
            <a:r>
              <a:rPr lang="en-US" sz="1800">
                <a:solidFill>
                  <a:schemeClr val="dk1"/>
                </a:solidFill>
              </a:rPr>
              <a:t>Both able to sign up, add devices, and control devices. </a:t>
            </a:r>
            <a:endParaRPr sz="1800">
              <a:solidFill>
                <a:schemeClr val="dk1"/>
              </a:solidFill>
            </a:endParaRPr>
          </a:p>
          <a:p>
            <a:pPr indent="-285750" lvl="1" marL="7429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</a:pPr>
            <a:r>
              <a:rPr lang="en-US" sz="1800">
                <a:solidFill>
                  <a:schemeClr val="dk1"/>
                </a:solidFill>
              </a:rPr>
              <a:t>Both mobile and web app have been fully integrated with the server and database system 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32258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>
                <a:solidFill>
                  <a:schemeClr val="dk1"/>
                </a:solidFill>
              </a:rPr>
              <a:t>Challenges/Solutions: </a:t>
            </a:r>
            <a:endParaRPr sz="2400">
              <a:solidFill>
                <a:schemeClr val="dk1"/>
              </a:solidFill>
            </a:endParaRPr>
          </a:p>
          <a:p>
            <a:pPr indent="-285750" lvl="1" marL="7429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</a:pPr>
            <a:r>
              <a:rPr lang="en-US" sz="1800">
                <a:solidFill>
                  <a:schemeClr val="dk1"/>
                </a:solidFill>
              </a:rPr>
              <a:t>Certain elements of UI are fully dependent on backend (adding devices) this makes testing go slowly when both front and backend are receiving updates at the same time.</a:t>
            </a:r>
            <a:endParaRPr sz="1800">
              <a:solidFill>
                <a:schemeClr val="dk1"/>
              </a:solidFill>
            </a:endParaRPr>
          </a:p>
          <a:p>
            <a:pPr indent="-285750" lvl="1" marL="7429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</a:pPr>
            <a:r>
              <a:rPr lang="en-US" sz="1800">
                <a:solidFill>
                  <a:schemeClr val="dk1"/>
                </a:solidFill>
              </a:rPr>
              <a:t>Started last semester with no knowledge or experience with app development. I had to learn the languages and a lot about frontend and backend development.</a:t>
            </a:r>
            <a:endParaRPr sz="1800">
              <a:solidFill>
                <a:schemeClr val="dk1"/>
              </a:solidFill>
            </a:endParaRPr>
          </a:p>
          <a:p>
            <a:pPr indent="-285750" lvl="1" marL="7429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</a:pPr>
            <a:r>
              <a:rPr lang="en-US" sz="1800">
                <a:solidFill>
                  <a:schemeClr val="dk1"/>
                </a:solidFill>
              </a:rPr>
              <a:t>More work needs to be done on error handling and edge case testing.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3495bf95ccf_0_163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/>
              <a:t>Engineering Design Accomplishments</a:t>
            </a:r>
            <a:endParaRPr/>
          </a:p>
        </p:txBody>
      </p:sp>
      <p:graphicFrame>
        <p:nvGraphicFramePr>
          <p:cNvPr id="112" name="Google Shape;112;g3495bf95ccf_0_163"/>
          <p:cNvGraphicFramePr/>
          <p:nvPr/>
        </p:nvGraphicFramePr>
        <p:xfrm>
          <a:off x="457200" y="1852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{80B7E6F9-FA2A-47CA-B1B7-772A43420BBB}</a:tableStyleId>
              </a:tblPr>
              <a:tblGrid>
                <a:gridCol w="2710000"/>
                <a:gridCol w="2710000"/>
                <a:gridCol w="2710000"/>
              </a:tblGrid>
              <a:tr h="751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 u="sng"/>
                        <a:t>MySQL</a:t>
                      </a:r>
                      <a:endParaRPr b="1" sz="2000" u="sng"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 u="sng"/>
                        <a:t>PHP</a:t>
                      </a:r>
                      <a:endParaRPr b="1" sz="2000" u="sng"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 u="sng"/>
                        <a:t>JavaScript</a:t>
                      </a:r>
                      <a:endParaRPr b="1" sz="2000" u="sng"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93250">
                <a:tc>
                  <a:txBody>
                    <a:bodyPr/>
                    <a:lstStyle/>
                    <a:p>
                      <a:pPr indent="-3365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700"/>
                        <a:buChar char="●"/>
                      </a:pPr>
                      <a:r>
                        <a:rPr lang="en-US" sz="1700"/>
                        <a:t>Table for user data with email verification, hashed password, etc.</a:t>
                      </a:r>
                      <a:endParaRPr sz="1700"/>
                    </a:p>
                    <a:p>
                      <a:pPr indent="-3365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700"/>
                        <a:buChar char="●"/>
                      </a:pPr>
                      <a:r>
                        <a:rPr lang="en-US" sz="1700"/>
                        <a:t>Mapped devices tables, dependent on user table and hardware constraints</a:t>
                      </a:r>
                      <a:endParaRPr sz="1700"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365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700"/>
                        <a:buChar char="●"/>
                      </a:pPr>
                      <a:r>
                        <a:rPr lang="en-US" sz="1700"/>
                        <a:t>HTTP requests to handle web interactions</a:t>
                      </a:r>
                      <a:endParaRPr sz="1700"/>
                    </a:p>
                    <a:p>
                      <a:pPr indent="-3365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700"/>
                        <a:buChar char="●"/>
                      </a:pPr>
                      <a:r>
                        <a:rPr lang="en-US" sz="1700"/>
                        <a:t>Backend API endpoints for web server</a:t>
                      </a:r>
                      <a:endParaRPr sz="1700"/>
                    </a:p>
                    <a:p>
                      <a:pPr indent="-3365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700"/>
                        <a:buChar char="●"/>
                      </a:pPr>
                      <a:r>
                        <a:rPr lang="en-US" sz="1700"/>
                        <a:t>Common reusable functions for different device types</a:t>
                      </a:r>
                      <a:endParaRPr sz="1700"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365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700"/>
                        <a:buChar char="●"/>
                      </a:pPr>
                      <a:r>
                        <a:rPr lang="en-US" sz="1700"/>
                        <a:t>Frontend API calls to backend endpoints</a:t>
                      </a:r>
                      <a:endParaRPr sz="1700"/>
                    </a:p>
                    <a:p>
                      <a:pPr indent="-3365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700"/>
                        <a:buChar char="●"/>
                      </a:pPr>
                      <a:r>
                        <a:rPr lang="en-US" sz="1700"/>
                        <a:t>Event Handlers on Frontend</a:t>
                      </a:r>
                      <a:endParaRPr sz="1700"/>
                    </a:p>
                    <a:p>
                      <a:pPr indent="-3365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700"/>
                        <a:buChar char="●"/>
                      </a:pPr>
                      <a:r>
                        <a:rPr lang="en-US" sz="1700"/>
                        <a:t>Preserving</a:t>
                      </a:r>
                      <a:r>
                        <a:rPr lang="en-US" sz="1700"/>
                        <a:t> login details, user permissions and access points</a:t>
                      </a:r>
                      <a:endParaRPr sz="1700"/>
                    </a:p>
                    <a:p>
                      <a:pPr indent="-3365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700"/>
                        <a:buChar char="●"/>
                      </a:pPr>
                      <a:r>
                        <a:rPr lang="en-US" sz="1700"/>
                        <a:t>Communication with hardware through MQTT</a:t>
                      </a:r>
                      <a:endParaRPr sz="1700"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495bf95ccf_1_9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/>
              <a:t>Engineering Design Accomplishments</a:t>
            </a:r>
            <a:endParaRPr/>
          </a:p>
        </p:txBody>
      </p:sp>
      <p:sp>
        <p:nvSpPr>
          <p:cNvPr id="118" name="Google Shape;118;g3495bf95ccf_1_9"/>
          <p:cNvSpPr txBox="1"/>
          <p:nvPr>
            <p:ph idx="1" type="body"/>
          </p:nvPr>
        </p:nvSpPr>
        <p:spPr>
          <a:xfrm>
            <a:off x="381000" y="1899897"/>
            <a:ext cx="8229600" cy="46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81000" lvl="0" marL="457200" rtl="0" algn="l">
              <a:spcBef>
                <a:spcPts val="544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Dependencies:</a:t>
            </a:r>
            <a:endParaRPr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–"/>
            </a:pPr>
            <a:r>
              <a:rPr lang="en-US" sz="2400"/>
              <a:t>Linux: Operating system</a:t>
            </a:r>
            <a:endParaRPr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–"/>
            </a:pPr>
            <a:r>
              <a:rPr lang="en-US" sz="2400"/>
              <a:t>Apache: Serves web content</a:t>
            </a:r>
            <a:endParaRPr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–"/>
            </a:pPr>
            <a:r>
              <a:rPr lang="en-US" sz="2400"/>
              <a:t>MariaDB: Database Management System</a:t>
            </a:r>
            <a:endParaRPr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–"/>
            </a:pPr>
            <a:r>
              <a:rPr lang="en-US" sz="2400"/>
              <a:t>Ngrok: Creates tunnels to connect local traffic to internet</a:t>
            </a:r>
            <a:endParaRPr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–"/>
            </a:pPr>
            <a:r>
              <a:rPr lang="en-US" sz="2400"/>
              <a:t>Mosquitto &amp; Paho: MQTT Broker and Client</a:t>
            </a:r>
            <a:endParaRPr sz="2400"/>
          </a:p>
          <a:p>
            <a:pPr indent="0" lvl="0" marL="0" rtl="0" algn="l">
              <a:spcBef>
                <a:spcPts val="544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544"/>
              </a:spcBef>
              <a:spcAft>
                <a:spcPts val="0"/>
              </a:spcAft>
              <a:buNone/>
            </a:pPr>
            <a:r>
              <a:rPr lang="en-US" sz="2400"/>
              <a:t>Challenges: Configuring dependencies to work together</a:t>
            </a:r>
            <a:endParaRPr sz="24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495bf95ccf_0_169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/>
              <a:t>Engineering Design Accomplishments</a:t>
            </a:r>
            <a:endParaRPr/>
          </a:p>
        </p:txBody>
      </p:sp>
      <p:sp>
        <p:nvSpPr>
          <p:cNvPr id="124" name="Google Shape;124;g3495bf95ccf_0_169"/>
          <p:cNvSpPr txBox="1"/>
          <p:nvPr>
            <p:ph idx="1" type="body"/>
          </p:nvPr>
        </p:nvSpPr>
        <p:spPr>
          <a:xfrm>
            <a:off x="381000" y="1899897"/>
            <a:ext cx="8229600" cy="46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2258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Designed IoT Hardware to control a few home devices</a:t>
            </a:r>
            <a:endParaRPr sz="2400"/>
          </a:p>
          <a:p>
            <a:pPr indent="-285750" lvl="1" marL="742950" rtl="0" algn="l">
              <a:spcBef>
                <a:spcPts val="0"/>
              </a:spcBef>
              <a:spcAft>
                <a:spcPts val="0"/>
              </a:spcAft>
              <a:buSzPts val="1800"/>
              <a:buChar char="–"/>
            </a:pPr>
            <a:r>
              <a:rPr lang="en-US" sz="1800"/>
              <a:t>ESP32 as MCU: Using ESP-IDF on VSCode for programming</a:t>
            </a:r>
            <a:endParaRPr sz="1800"/>
          </a:p>
          <a:p>
            <a:pPr indent="-285750" lvl="1" marL="742950" rtl="0" algn="l">
              <a:spcBef>
                <a:spcPts val="0"/>
              </a:spcBef>
              <a:spcAft>
                <a:spcPts val="0"/>
              </a:spcAft>
              <a:buSzPts val="1800"/>
              <a:buChar char="–"/>
            </a:pPr>
            <a:r>
              <a:rPr lang="en-US" sz="1800"/>
              <a:t>Power Supply: 5V 6A, powers both PCB and Raspberry PI</a:t>
            </a:r>
            <a:endParaRPr sz="1800"/>
          </a:p>
          <a:p>
            <a:pPr indent="-285750" lvl="1" marL="742950" rtl="0" algn="l">
              <a:spcBef>
                <a:spcPts val="0"/>
              </a:spcBef>
              <a:spcAft>
                <a:spcPts val="0"/>
              </a:spcAft>
              <a:buSzPts val="1800"/>
              <a:buChar char="–"/>
            </a:pPr>
            <a:r>
              <a:rPr lang="en-US" sz="1800"/>
              <a:t>Devices: LED, light bulb/relay, mini speaker, and temperature sensor</a:t>
            </a:r>
            <a:endParaRPr sz="1800"/>
          </a:p>
          <a:p>
            <a:pPr indent="-285750" lvl="1" marL="742950" rtl="0" algn="l">
              <a:spcBef>
                <a:spcPts val="0"/>
              </a:spcBef>
              <a:spcAft>
                <a:spcPts val="0"/>
              </a:spcAft>
              <a:buSzPts val="1800"/>
              <a:buChar char="–"/>
            </a:pPr>
            <a:r>
              <a:rPr lang="en-US" sz="1800"/>
              <a:t>Integrated with backend host using MQTT communication 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22580" lvl="0" marL="3429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Challenges/Solutions: </a:t>
            </a:r>
            <a:endParaRPr sz="2400"/>
          </a:p>
          <a:p>
            <a:pPr indent="-285750" lvl="1" marL="742950" rtl="0" algn="l">
              <a:spcBef>
                <a:spcPts val="0"/>
              </a:spcBef>
              <a:spcAft>
                <a:spcPts val="0"/>
              </a:spcAft>
              <a:buSzPts val="1800"/>
              <a:buChar char="–"/>
            </a:pPr>
            <a:r>
              <a:rPr lang="en-US" sz="1800"/>
              <a:t>WiFi: Problems with TAMU-IoT WiFi, using personal hotspot</a:t>
            </a:r>
            <a:endParaRPr sz="1800"/>
          </a:p>
          <a:p>
            <a:pPr indent="-285750" lvl="1" marL="742950" rtl="0" algn="l">
              <a:spcBef>
                <a:spcPts val="0"/>
              </a:spcBef>
              <a:spcAft>
                <a:spcPts val="0"/>
              </a:spcAft>
              <a:buSzPts val="1800"/>
              <a:buChar char="–"/>
            </a:pPr>
            <a:r>
              <a:rPr lang="en-US" sz="1800"/>
              <a:t>MQTT Communication: Initially tried HTTP requests, switched back to MQTT</a:t>
            </a:r>
            <a:endParaRPr sz="1800"/>
          </a:p>
          <a:p>
            <a:pPr indent="-285750" lvl="1" marL="742950" rtl="0" algn="l">
              <a:spcBef>
                <a:spcPts val="0"/>
              </a:spcBef>
              <a:spcAft>
                <a:spcPts val="0"/>
              </a:spcAft>
              <a:buSzPts val="1800"/>
              <a:buChar char="–"/>
            </a:pPr>
            <a:r>
              <a:rPr lang="en-US" sz="1800"/>
              <a:t>Light Bulb: Initially tried AC dimming module, diverted to relay module</a:t>
            </a:r>
            <a:endParaRPr sz="1800"/>
          </a:p>
          <a:p>
            <a:pPr indent="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2013-06-18T16:37:55Z</dcterms:created>
  <dc:creator>Brian Gardner</dc:creator>
</cp:coreProperties>
</file>